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mini komma" initials="pk" lastIdx="1" clrIdx="0">
    <p:extLst>
      <p:ext uri="{19B8F6BF-5375-455C-9EA6-DF929625EA0E}">
        <p15:presenceInfo xmlns:p15="http://schemas.microsoft.com/office/powerpoint/2012/main" userId="5adaadccc6b0da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E05"/>
    <a:srgbClr val="44FE63"/>
    <a:srgbClr val="F93757"/>
    <a:srgbClr val="FFFFFF"/>
    <a:srgbClr val="CC0066"/>
    <a:srgbClr val="664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0T20:58:40.947" idx="1">
    <p:pos x="7471" y="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01.46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2:13.781"/>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2:14.936"/>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2:15.957"/>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2:16.140"/>
    </inkml:context>
    <inkml:brush xml:id="br0">
      <inkml:brushProperty name="width" value="0.1" units="cm"/>
      <inkml:brushProperty name="height" value="0.6" units="cm"/>
      <inkml:brushProperty name="color" value="#FF0066"/>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02.78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03.56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03.74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04.8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11.496"/>
    </inkml:context>
    <inkml:brush xml:id="br0">
      <inkml:brushProperty name="width" value="0.1" units="cm"/>
      <inkml:brushProperty name="height" value="0.6" units="cm"/>
      <inkml:brushProperty name="color" value="#CC0066"/>
      <inkml:brushProperty name="ignorePressure" value="1"/>
      <inkml:brushProperty name="inkEffects" value="pencil"/>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13.086"/>
    </inkml:context>
    <inkml:brush xml:id="br0">
      <inkml:brushProperty name="width" value="0.1" units="cm"/>
      <inkml:brushProperty name="height" value="0.6" units="cm"/>
      <inkml:brushProperty name="color" value="#CC0066"/>
      <inkml:brushProperty name="ignorePressure" value="1"/>
      <inkml:brushProperty name="inkEffects" value="pencil"/>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14.168"/>
    </inkml:context>
    <inkml:brush xml:id="br0">
      <inkml:brushProperty name="width" value="0.1" units="cm"/>
      <inkml:brushProperty name="height" value="0.6" units="cm"/>
      <inkml:brushProperty name="color" value="#CC0066"/>
      <inkml:brushProperty name="ignorePressure" value="1"/>
      <inkml:brushProperty name="inkEffects" value="pencil"/>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08:11:27.904"/>
    </inkml:context>
    <inkml:brush xml:id="br0">
      <inkml:brushProperty name="width" value="0.1" units="cm"/>
      <inkml:brushProperty name="height" value="0.6" units="cm"/>
      <inkml:brushProperty name="color" value="#CC0066"/>
      <inkml:brushProperty name="ignorePressure" value="1"/>
      <inkml:brushProperty name="inkEffects" value="pencil"/>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AC71-8CFC-6184-7339-CD2388A65B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39C967-8D23-CC27-748D-C3BDEFF3E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A7EFE2-C2E2-39AC-8B22-53BA9BADC6FF}"/>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5" name="Footer Placeholder 4">
            <a:extLst>
              <a:ext uri="{FF2B5EF4-FFF2-40B4-BE49-F238E27FC236}">
                <a16:creationId xmlns:a16="http://schemas.microsoft.com/office/drawing/2014/main" id="{D8102FC7-28FA-EAA4-CD89-876DDF64CA0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AF2D844-C0CF-E345-EAA5-4B4F6D22D27F}"/>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658750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18B9-EFBD-6F2D-40EC-2492C5CA58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C8595A-2D76-33A7-490A-4972ABC029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E1C072-761F-8448-8D1D-0E6A51488C67}"/>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5" name="Footer Placeholder 4">
            <a:extLst>
              <a:ext uri="{FF2B5EF4-FFF2-40B4-BE49-F238E27FC236}">
                <a16:creationId xmlns:a16="http://schemas.microsoft.com/office/drawing/2014/main" id="{F157AEB8-8903-34ED-173E-AB330390720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89C4D5-A038-AE84-6571-2859661F0F64}"/>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110575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28069F-57A8-5837-6D4F-823BDB0954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907D0B-AE4E-4870-19E5-AE414D42D4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958C47-4828-805B-757B-9B0DAB8AE948}"/>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5" name="Footer Placeholder 4">
            <a:extLst>
              <a:ext uri="{FF2B5EF4-FFF2-40B4-BE49-F238E27FC236}">
                <a16:creationId xmlns:a16="http://schemas.microsoft.com/office/drawing/2014/main" id="{D016800C-271F-9C4D-D7F3-E7AB7175AF9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5806892-5DD3-46D9-D38F-DBB99BED5842}"/>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97339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DF77-C119-740E-5944-24004DC5F9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1DB3F4-F533-0429-84B3-1B45B898A8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4C5D1E-85B9-3F93-5368-C9C790F69399}"/>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5" name="Footer Placeholder 4">
            <a:extLst>
              <a:ext uri="{FF2B5EF4-FFF2-40B4-BE49-F238E27FC236}">
                <a16:creationId xmlns:a16="http://schemas.microsoft.com/office/drawing/2014/main" id="{0CFC0209-6209-54DF-C196-8D02C5A0A4F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AAF6C79-E2EE-5415-0A3B-1FAFED66FF9D}"/>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246168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A79A-5841-E795-B3AC-B24CFEA0D2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E52647A-011C-B838-A315-706D80EC31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D5ED4-5761-EDFF-62D1-619E3EFAE3AB}"/>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5" name="Footer Placeholder 4">
            <a:extLst>
              <a:ext uri="{FF2B5EF4-FFF2-40B4-BE49-F238E27FC236}">
                <a16:creationId xmlns:a16="http://schemas.microsoft.com/office/drawing/2014/main" id="{85E2A223-E223-F6F0-0FE4-AADCFC52EC3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4767673-5D00-31C8-B0C8-03A448554C68}"/>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75270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5F35-4B62-E450-EDB4-986DAF401D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EE723E-0B7D-3C10-2988-7C85A3DA11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2BD7D6-4A47-42EF-A8B8-EC78C7EE65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B3F9D7-093B-4393-7CA7-E5D49C26ED4B}"/>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6" name="Footer Placeholder 5">
            <a:extLst>
              <a:ext uri="{FF2B5EF4-FFF2-40B4-BE49-F238E27FC236}">
                <a16:creationId xmlns:a16="http://schemas.microsoft.com/office/drawing/2014/main" id="{B4029325-5E74-C2B9-AC54-17DFD277E2E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8C42DB1-75A6-6347-801D-6B59C6C81A70}"/>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116487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899F1-4B42-7A94-FA4F-1EB1E407FF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EC144A-EF07-27D5-7065-6A0BEAF76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5F4AA-0902-3511-6CD6-55D103D57E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613DAC-8BD7-BFEA-3338-A7958AC5D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DF593B-3E79-9175-71DD-46B38EF2B1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7D3985-15A2-AE50-77DA-B4CDB0AA901D}"/>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8" name="Footer Placeholder 7">
            <a:extLst>
              <a:ext uri="{FF2B5EF4-FFF2-40B4-BE49-F238E27FC236}">
                <a16:creationId xmlns:a16="http://schemas.microsoft.com/office/drawing/2014/main" id="{F19292B9-E2E4-B335-0BC8-1B9D4B02ED7F}"/>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89EF705-21D6-AA9F-DF8F-AA66815B205A}"/>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844361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565BA-CB36-6860-25A4-FB10737AC1D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088233-060D-FA24-FF1C-DFE9A00793D4}"/>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4" name="Footer Placeholder 3">
            <a:extLst>
              <a:ext uri="{FF2B5EF4-FFF2-40B4-BE49-F238E27FC236}">
                <a16:creationId xmlns:a16="http://schemas.microsoft.com/office/drawing/2014/main" id="{46BE0776-E13B-C7AB-FB44-8A41C61B8F1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FCB3357-D9E1-0498-0C5F-59C5DCF767F0}"/>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357576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F31CF-FD8B-6C99-5BCE-975B08CCE25F}"/>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3" name="Footer Placeholder 2">
            <a:extLst>
              <a:ext uri="{FF2B5EF4-FFF2-40B4-BE49-F238E27FC236}">
                <a16:creationId xmlns:a16="http://schemas.microsoft.com/office/drawing/2014/main" id="{1450EC72-843B-EEE4-1D01-2897A4D738C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2F64057-091D-CF50-A3E7-5A608044F8D7}"/>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988064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6CAB-0E7B-CA94-63FE-A263CCB40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5FD28D-9271-53C6-9584-DF7936114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211D87-6194-2898-8D9B-498962AD0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FA42B-5CDE-E1AE-BDE9-00C5359B7AA2}"/>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6" name="Footer Placeholder 5">
            <a:extLst>
              <a:ext uri="{FF2B5EF4-FFF2-40B4-BE49-F238E27FC236}">
                <a16:creationId xmlns:a16="http://schemas.microsoft.com/office/drawing/2014/main" id="{9ABC9B71-75E1-ADB3-6318-4657F19CA1B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792CF8E-FD7C-B222-3330-4A1402ADD6C8}"/>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26349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B83E-4600-7974-3936-D83EF8F00C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51191C-1EB5-E16C-A349-92119CB741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D628496-5690-01D4-DC7E-FD638FE34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4A94AE-DE5F-5F14-D133-4C95E81694D9}"/>
              </a:ext>
            </a:extLst>
          </p:cNvPr>
          <p:cNvSpPr>
            <a:spLocks noGrp="1"/>
          </p:cNvSpPr>
          <p:nvPr>
            <p:ph type="dt" sz="half" idx="10"/>
          </p:nvPr>
        </p:nvSpPr>
        <p:spPr/>
        <p:txBody>
          <a:bodyPr/>
          <a:lstStyle/>
          <a:p>
            <a:fld id="{162EDA40-350C-45DB-BE99-321E7C08893D}" type="datetimeFigureOut">
              <a:rPr lang="en-IN" smtClean="0"/>
              <a:t>21-11-2022</a:t>
            </a:fld>
            <a:endParaRPr lang="en-IN" dirty="0"/>
          </a:p>
        </p:txBody>
      </p:sp>
      <p:sp>
        <p:nvSpPr>
          <p:cNvPr id="6" name="Footer Placeholder 5">
            <a:extLst>
              <a:ext uri="{FF2B5EF4-FFF2-40B4-BE49-F238E27FC236}">
                <a16:creationId xmlns:a16="http://schemas.microsoft.com/office/drawing/2014/main" id="{9F7D420C-B764-0519-47E4-4819A4EABF9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E3C726A-B8C6-E2FF-8C88-00376B70482E}"/>
              </a:ext>
            </a:extLst>
          </p:cNvPr>
          <p:cNvSpPr>
            <a:spLocks noGrp="1"/>
          </p:cNvSpPr>
          <p:nvPr>
            <p:ph type="sldNum" sz="quarter" idx="12"/>
          </p:nvPr>
        </p:nvSpPr>
        <p:spPr/>
        <p:txBody>
          <a:bodyPr/>
          <a:lstStyle/>
          <a:p>
            <a:fld id="{456730F8-330D-45BA-A2CD-AF8BA54C5F77}" type="slidenum">
              <a:rPr lang="en-IN" smtClean="0"/>
              <a:t>‹#›</a:t>
            </a:fld>
            <a:endParaRPr lang="en-IN" dirty="0"/>
          </a:p>
        </p:txBody>
      </p:sp>
    </p:spTree>
    <p:extLst>
      <p:ext uri="{BB962C8B-B14F-4D97-AF65-F5344CB8AC3E}">
        <p14:creationId xmlns:p14="http://schemas.microsoft.com/office/powerpoint/2010/main" val="703082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4CA4CA-4AFD-D1E3-9BD5-9C0BF4BDA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4C84FF-C28F-51D9-257D-AAD6114C3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4E77A2-013C-F80B-C2A5-4918CA9E0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EDA40-350C-45DB-BE99-321E7C08893D}" type="datetimeFigureOut">
              <a:rPr lang="en-IN" smtClean="0"/>
              <a:t>21-11-2022</a:t>
            </a:fld>
            <a:endParaRPr lang="en-IN" dirty="0"/>
          </a:p>
        </p:txBody>
      </p:sp>
      <p:sp>
        <p:nvSpPr>
          <p:cNvPr id="5" name="Footer Placeholder 4">
            <a:extLst>
              <a:ext uri="{FF2B5EF4-FFF2-40B4-BE49-F238E27FC236}">
                <a16:creationId xmlns:a16="http://schemas.microsoft.com/office/drawing/2014/main" id="{91C4BB74-18B0-A271-38B3-009A6E83C4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EE4C604-9EBC-EA64-1226-1CA0F1B93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6730F8-330D-45BA-A2CD-AF8BA54C5F77}" type="slidenum">
              <a:rPr lang="en-IN" smtClean="0"/>
              <a:t>‹#›</a:t>
            </a:fld>
            <a:endParaRPr lang="en-IN" dirty="0"/>
          </a:p>
        </p:txBody>
      </p:sp>
    </p:spTree>
    <p:extLst>
      <p:ext uri="{BB962C8B-B14F-4D97-AF65-F5344CB8AC3E}">
        <p14:creationId xmlns:p14="http://schemas.microsoft.com/office/powerpoint/2010/main" val="265896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6.png"/><Relationship Id="rId18" Type="http://schemas.openxmlformats.org/officeDocument/2006/relationships/customXml" Target="../ink/ink10.xml"/><Relationship Id="rId3" Type="http://schemas.openxmlformats.org/officeDocument/2006/relationships/image" Target="../media/image2.png"/><Relationship Id="rId21" Type="http://schemas.openxmlformats.org/officeDocument/2006/relationships/customXml" Target="../ink/ink12.xml"/><Relationship Id="rId7" Type="http://schemas.openxmlformats.org/officeDocument/2006/relationships/customXml" Target="../ink/ink4.xml"/><Relationship Id="rId12" Type="http://schemas.openxmlformats.org/officeDocument/2006/relationships/customXml" Target="../ink/ink7.xml"/><Relationship Id="rId17" Type="http://schemas.openxmlformats.org/officeDocument/2006/relationships/image" Target="../media/image8.png"/><Relationship Id="rId25" Type="http://schemas.openxmlformats.org/officeDocument/2006/relationships/image" Target="../media/image11.png"/><Relationship Id="rId2" Type="http://schemas.openxmlformats.org/officeDocument/2006/relationships/customXml" Target="../ink/ink1.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5.png"/><Relationship Id="rId24" Type="http://schemas.microsoft.com/office/2017/06/relationships/model3d" Target="../media/model3d1.glb"/><Relationship Id="rId5" Type="http://schemas.openxmlformats.org/officeDocument/2006/relationships/image" Target="../media/image3.png"/><Relationship Id="rId15" Type="http://schemas.openxmlformats.org/officeDocument/2006/relationships/image" Target="../media/image7.png"/><Relationship Id="rId23" Type="http://schemas.openxmlformats.org/officeDocument/2006/relationships/customXml" Target="../ink/ink13.xml"/><Relationship Id="rId10" Type="http://schemas.openxmlformats.org/officeDocument/2006/relationships/customXml" Target="../ink/ink6.xml"/><Relationship Id="rId19" Type="http://schemas.openxmlformats.org/officeDocument/2006/relationships/image" Target="../media/image9.png"/><Relationship Id="rId4" Type="http://schemas.openxmlformats.org/officeDocument/2006/relationships/customXml" Target="../ink/ink2.xml"/><Relationship Id="rId9" Type="http://schemas.openxmlformats.org/officeDocument/2006/relationships/image" Target="../media/image4.png"/><Relationship Id="rId14" Type="http://schemas.openxmlformats.org/officeDocument/2006/relationships/customXml" Target="../ink/ink8.xml"/><Relationship Id="rId2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23A3-31AD-24E2-70D9-BDD9403B7BF4}"/>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94EFF0E5-25D1-C3DD-346A-7EC03C25617E}"/>
              </a:ext>
            </a:extLst>
          </p:cNvPr>
          <p:cNvSpPr>
            <a:spLocks noGrp="1"/>
          </p:cNvSpPr>
          <p:nvPr>
            <p:ph type="subTitle" idx="1"/>
          </p:nvPr>
        </p:nvSpPr>
        <p:spPr/>
        <p:txBody>
          <a:bodyPr/>
          <a:lstStyle/>
          <a:p>
            <a:endParaRPr lang="en-IN" dirty="0"/>
          </a:p>
        </p:txBody>
      </p:sp>
      <p:pic>
        <p:nvPicPr>
          <p:cNvPr id="1028" name="Picture 4">
            <a:extLst>
              <a:ext uri="{FF2B5EF4-FFF2-40B4-BE49-F238E27FC236}">
                <a16:creationId xmlns:a16="http://schemas.microsoft.com/office/drawing/2014/main" id="{3C2BE84D-B92A-363B-B123-BEA69E243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65"/>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60834A-DD3E-73BF-A4C1-9B42BD89D0EB}"/>
              </a:ext>
            </a:extLst>
          </p:cNvPr>
          <p:cNvSpPr txBox="1"/>
          <p:nvPr/>
        </p:nvSpPr>
        <p:spPr>
          <a:xfrm>
            <a:off x="5461970" y="6110815"/>
            <a:ext cx="2606266" cy="646331"/>
          </a:xfrm>
          <a:prstGeom prst="rect">
            <a:avLst/>
          </a:prstGeom>
          <a:noFill/>
        </p:spPr>
        <p:txBody>
          <a:bodyPr wrap="square" rtlCol="0">
            <a:spAutoFit/>
          </a:bodyPr>
          <a:lstStyle/>
          <a:p>
            <a:r>
              <a:rPr lang="en-IN" dirty="0"/>
              <a:t>Submitted by:- </a:t>
            </a:r>
          </a:p>
          <a:p>
            <a:r>
              <a:rPr lang="en-IN" dirty="0"/>
              <a:t>Padmini  Komma </a:t>
            </a:r>
          </a:p>
        </p:txBody>
      </p:sp>
      <p:sp>
        <p:nvSpPr>
          <p:cNvPr id="8" name="TextBox 7">
            <a:extLst>
              <a:ext uri="{FF2B5EF4-FFF2-40B4-BE49-F238E27FC236}">
                <a16:creationId xmlns:a16="http://schemas.microsoft.com/office/drawing/2014/main" id="{B920F408-BAB8-03F8-DAFD-70A3A16563E5}"/>
              </a:ext>
            </a:extLst>
          </p:cNvPr>
          <p:cNvSpPr txBox="1"/>
          <p:nvPr/>
        </p:nvSpPr>
        <p:spPr>
          <a:xfrm>
            <a:off x="9305365" y="6203576"/>
            <a:ext cx="2886634" cy="646331"/>
          </a:xfrm>
          <a:prstGeom prst="rect">
            <a:avLst/>
          </a:prstGeom>
          <a:noFill/>
        </p:spPr>
        <p:txBody>
          <a:bodyPr wrap="square" rtlCol="0">
            <a:spAutoFit/>
          </a:bodyPr>
          <a:lstStyle/>
          <a:p>
            <a:r>
              <a:rPr lang="en-IN" dirty="0"/>
              <a:t>Under the Guidance of :-</a:t>
            </a:r>
          </a:p>
          <a:p>
            <a:r>
              <a:rPr lang="en-IN" dirty="0"/>
              <a:t>Rohit </a:t>
            </a:r>
            <a:r>
              <a:rPr lang="en-IN" dirty="0" err="1"/>
              <a:t>sutare</a:t>
            </a:r>
            <a:endParaRPr lang="en-IN" dirty="0"/>
          </a:p>
        </p:txBody>
      </p:sp>
    </p:spTree>
    <p:extLst>
      <p:ext uri="{BB962C8B-B14F-4D97-AF65-F5344CB8AC3E}">
        <p14:creationId xmlns:p14="http://schemas.microsoft.com/office/powerpoint/2010/main" val="1311600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DB61-5488-5BFD-3FFA-FE19C279DCE6}"/>
              </a:ext>
            </a:extLst>
          </p:cNvPr>
          <p:cNvSpPr>
            <a:spLocks noGrp="1"/>
          </p:cNvSpPr>
          <p:nvPr>
            <p:ph type="title"/>
          </p:nvPr>
        </p:nvSpPr>
        <p:spPr/>
        <p:txBody>
          <a:bodyPr/>
          <a:lstStyle/>
          <a:p>
            <a:r>
              <a:rPr lang="en-IN" dirty="0"/>
              <a:t>                           </a:t>
            </a:r>
            <a:endParaRPr lang="en-IN" sz="5400" dirty="0">
              <a:solidFill>
                <a:srgbClr val="001E05"/>
              </a:solidFill>
            </a:endParaRPr>
          </a:p>
        </p:txBody>
      </p:sp>
      <p:pic>
        <p:nvPicPr>
          <p:cNvPr id="8196" name="Picture 4">
            <a:extLst>
              <a:ext uri="{FF2B5EF4-FFF2-40B4-BE49-F238E27FC236}">
                <a16:creationId xmlns:a16="http://schemas.microsoft.com/office/drawing/2014/main" id="{0342F347-B842-C44E-5A32-6C0FD6C2D5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94" b="5324"/>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1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FDAE-EDAF-8BC6-4DEC-110D13FA04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F792CA-7A4F-85FC-E0F4-3A36B9322E20}"/>
              </a:ext>
            </a:extLst>
          </p:cNvPr>
          <p:cNvSpPr>
            <a:spLocks noGrp="1"/>
          </p:cNvSpPr>
          <p:nvPr>
            <p:ph idx="1"/>
          </p:nvPr>
        </p:nvSpPr>
        <p:spPr/>
        <p:txBody>
          <a:bodyPr/>
          <a:lstStyle/>
          <a:p>
            <a:endParaRPr lang="en-IN"/>
          </a:p>
        </p:txBody>
      </p:sp>
      <p:pic>
        <p:nvPicPr>
          <p:cNvPr id="7170" name="Picture 2">
            <a:extLst>
              <a:ext uri="{FF2B5EF4-FFF2-40B4-BE49-F238E27FC236}">
                <a16:creationId xmlns:a16="http://schemas.microsoft.com/office/drawing/2014/main" id="{F4DA09DD-A6A7-B93B-31B5-CD0043965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969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EFD9-49CE-BB62-3472-2CC8CEC168D1}"/>
              </a:ext>
            </a:extLst>
          </p:cNvPr>
          <p:cNvSpPr>
            <a:spLocks noGrp="1"/>
          </p:cNvSpPr>
          <p:nvPr>
            <p:ph type="title"/>
          </p:nvPr>
        </p:nvSpPr>
        <p:spPr/>
        <p:txBody>
          <a:bodyPr/>
          <a:lstStyle/>
          <a:p>
            <a:r>
              <a:rPr lang="en-IN" dirty="0">
                <a:solidFill>
                  <a:srgbClr val="CC0066"/>
                </a:solidFill>
              </a:rPr>
              <a:t>                         </a:t>
            </a:r>
            <a:r>
              <a:rPr lang="en-IN" b="1" i="1" dirty="0">
                <a:solidFill>
                  <a:srgbClr val="CC0066"/>
                </a:solidFill>
              </a:rPr>
              <a:t>INTRODUCTION </a:t>
            </a:r>
          </a:p>
        </p:txBody>
      </p:sp>
      <p:sp>
        <p:nvSpPr>
          <p:cNvPr id="3" name="Content Placeholder 2">
            <a:extLst>
              <a:ext uri="{FF2B5EF4-FFF2-40B4-BE49-F238E27FC236}">
                <a16:creationId xmlns:a16="http://schemas.microsoft.com/office/drawing/2014/main" id="{CAAC6D05-213E-3A23-D743-9AB04C763676}"/>
              </a:ext>
            </a:extLst>
          </p:cNvPr>
          <p:cNvSpPr>
            <a:spLocks noGrp="1"/>
          </p:cNvSpPr>
          <p:nvPr>
            <p:ph idx="1"/>
          </p:nvPr>
        </p:nvSpPr>
        <p:spPr/>
        <p:txBody>
          <a:bodyPr>
            <a:normAutofit/>
          </a:bodyPr>
          <a:lstStyle/>
          <a:p>
            <a:r>
              <a:rPr lang="en-IN" dirty="0"/>
              <a:t>Banking refers to a financial activity to manage and safeguard your hard-earned money.</a:t>
            </a:r>
          </a:p>
          <a:p>
            <a:r>
              <a:rPr lang="en-IN" dirty="0"/>
              <a:t>Banks cater to all sorts of individuals, small businesses and large corporations.</a:t>
            </a:r>
          </a:p>
          <a:p>
            <a:r>
              <a:rPr lang="en-US" sz="2800" dirty="0"/>
              <a:t>The Banking services is a web based application intended for online users</a:t>
            </a:r>
            <a:endParaRPr lang="en-IN" dirty="0"/>
          </a:p>
          <a:p>
            <a:r>
              <a:rPr lang="en-US" sz="2800" dirty="0"/>
              <a:t>The main objective of this application is to make it interactive and its ease to use.</a:t>
            </a:r>
          </a:p>
          <a:p>
            <a:pPr marL="0" indent="0">
              <a:buNone/>
            </a:pPr>
            <a:endParaRPr lang="en-IN" dirty="0"/>
          </a:p>
          <a:p>
            <a:endParaRPr lang="en-IN"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Ink 3">
                <a:extLst>
                  <a:ext uri="{FF2B5EF4-FFF2-40B4-BE49-F238E27FC236}">
                    <a16:creationId xmlns:a16="http://schemas.microsoft.com/office/drawing/2014/main" id="{053AA7F7-CC61-A824-AC24-5E8786763E79}"/>
                  </a:ext>
                </a:extLst>
              </p14:cNvPr>
              <p14:cNvContentPartPr/>
              <p14:nvPr/>
            </p14:nvContentPartPr>
            <p14:xfrm>
              <a:off x="4724301" y="994885"/>
              <a:ext cx="360" cy="360"/>
            </p14:xfrm>
          </p:contentPart>
        </mc:Choice>
        <mc:Fallback xmlns="">
          <p:pic>
            <p:nvPicPr>
              <p:cNvPr id="4" name="Ink 3">
                <a:extLst>
                  <a:ext uri="{FF2B5EF4-FFF2-40B4-BE49-F238E27FC236}">
                    <a16:creationId xmlns:a16="http://schemas.microsoft.com/office/drawing/2014/main" id="{053AA7F7-CC61-A824-AC24-5E8786763E79}"/>
                  </a:ext>
                </a:extLst>
              </p:cNvPr>
              <p:cNvPicPr/>
              <p:nvPr/>
            </p:nvPicPr>
            <p:blipFill>
              <a:blip r:embed="rId3"/>
              <a:stretch>
                <a:fillRect/>
              </a:stretch>
            </p:blipFill>
            <p:spPr>
              <a:xfrm>
                <a:off x="4706301" y="887245"/>
                <a:ext cx="36000" cy="216000"/>
              </a:xfrm>
              <a:prstGeom prst="rect">
                <a:avLst/>
              </a:prstGeom>
            </p:spPr>
          </p:pic>
        </mc:Fallback>
      </mc:AlternateContent>
      <p:grpSp>
        <p:nvGrpSpPr>
          <p:cNvPr id="8" name="Group 7">
            <a:extLst>
              <a:ext uri="{FF2B5EF4-FFF2-40B4-BE49-F238E27FC236}">
                <a16:creationId xmlns:a16="http://schemas.microsoft.com/office/drawing/2014/main" id="{0ADB3D28-4E30-C6D5-5B23-8B2C6CE5DF2A}"/>
              </a:ext>
            </a:extLst>
          </p:cNvPr>
          <p:cNvGrpSpPr/>
          <p:nvPr/>
        </p:nvGrpSpPr>
        <p:grpSpPr>
          <a:xfrm>
            <a:off x="4177461" y="905499"/>
            <a:ext cx="360" cy="360"/>
            <a:chOff x="4177461" y="905499"/>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Ink 4">
                  <a:extLst>
                    <a:ext uri="{FF2B5EF4-FFF2-40B4-BE49-F238E27FC236}">
                      <a16:creationId xmlns:a16="http://schemas.microsoft.com/office/drawing/2014/main" id="{1F3FA41E-50B5-1E3B-0352-893C9B84C7F6}"/>
                    </a:ext>
                  </a:extLst>
                </p14:cNvPr>
                <p14:cNvContentPartPr/>
                <p14:nvPr/>
              </p14:nvContentPartPr>
              <p14:xfrm>
                <a:off x="4177461" y="905499"/>
                <a:ext cx="360" cy="360"/>
              </p14:xfrm>
            </p:contentPart>
          </mc:Choice>
          <mc:Fallback xmlns="">
            <p:pic>
              <p:nvPicPr>
                <p:cNvPr id="5" name="Ink 4">
                  <a:extLst>
                    <a:ext uri="{FF2B5EF4-FFF2-40B4-BE49-F238E27FC236}">
                      <a16:creationId xmlns:a16="http://schemas.microsoft.com/office/drawing/2014/main" id="{1F3FA41E-50B5-1E3B-0352-893C9B84C7F6}"/>
                    </a:ext>
                  </a:extLst>
                </p:cNvPr>
                <p:cNvPicPr/>
                <p:nvPr/>
              </p:nvPicPr>
              <p:blipFill>
                <a:blip r:embed="rId5"/>
                <a:stretch>
                  <a:fillRect/>
                </a:stretch>
              </p:blipFill>
              <p:spPr>
                <a:xfrm>
                  <a:off x="4159461" y="79749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17649415-4FC2-0ABC-F7AF-45AD991EFC22}"/>
                    </a:ext>
                  </a:extLst>
                </p14:cNvPr>
                <p14:cNvContentPartPr/>
                <p14:nvPr/>
              </p14:nvContentPartPr>
              <p14:xfrm>
                <a:off x="4177461" y="905499"/>
                <a:ext cx="360" cy="360"/>
              </p14:xfrm>
            </p:contentPart>
          </mc:Choice>
          <mc:Fallback xmlns="">
            <p:pic>
              <p:nvPicPr>
                <p:cNvPr id="6" name="Ink 5">
                  <a:extLst>
                    <a:ext uri="{FF2B5EF4-FFF2-40B4-BE49-F238E27FC236}">
                      <a16:creationId xmlns:a16="http://schemas.microsoft.com/office/drawing/2014/main" id="{17649415-4FC2-0ABC-F7AF-45AD991EFC22}"/>
                    </a:ext>
                  </a:extLst>
                </p:cNvPr>
                <p:cNvPicPr/>
                <p:nvPr/>
              </p:nvPicPr>
              <p:blipFill>
                <a:blip r:embed="rId5"/>
                <a:stretch>
                  <a:fillRect/>
                </a:stretch>
              </p:blipFill>
              <p:spPr>
                <a:xfrm>
                  <a:off x="4159461" y="79749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7" name="Ink 6">
                  <a:extLst>
                    <a:ext uri="{FF2B5EF4-FFF2-40B4-BE49-F238E27FC236}">
                      <a16:creationId xmlns:a16="http://schemas.microsoft.com/office/drawing/2014/main" id="{E1441F97-C57E-F689-53A1-A4E041C96699}"/>
                    </a:ext>
                  </a:extLst>
                </p14:cNvPr>
                <p14:cNvContentPartPr/>
                <p14:nvPr/>
              </p14:nvContentPartPr>
              <p14:xfrm>
                <a:off x="4177461" y="905499"/>
                <a:ext cx="360" cy="360"/>
              </p14:xfrm>
            </p:contentPart>
          </mc:Choice>
          <mc:Fallback xmlns="">
            <p:pic>
              <p:nvPicPr>
                <p:cNvPr id="7" name="Ink 6">
                  <a:extLst>
                    <a:ext uri="{FF2B5EF4-FFF2-40B4-BE49-F238E27FC236}">
                      <a16:creationId xmlns:a16="http://schemas.microsoft.com/office/drawing/2014/main" id="{E1441F97-C57E-F689-53A1-A4E041C96699}"/>
                    </a:ext>
                  </a:extLst>
                </p:cNvPr>
                <p:cNvPicPr/>
                <p:nvPr/>
              </p:nvPicPr>
              <p:blipFill>
                <a:blip r:embed="rId5"/>
                <a:stretch>
                  <a:fillRect/>
                </a:stretch>
              </p:blipFill>
              <p:spPr>
                <a:xfrm>
                  <a:off x="4159461" y="797499"/>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9" name="Ink 8">
                <a:extLst>
                  <a:ext uri="{FF2B5EF4-FFF2-40B4-BE49-F238E27FC236}">
                    <a16:creationId xmlns:a16="http://schemas.microsoft.com/office/drawing/2014/main" id="{4C604D4D-A692-05AD-FB01-8786345C192D}"/>
                  </a:ext>
                </a:extLst>
              </p14:cNvPr>
              <p14:cNvContentPartPr/>
              <p14:nvPr/>
            </p14:nvContentPartPr>
            <p14:xfrm>
              <a:off x="4536021" y="905499"/>
              <a:ext cx="360" cy="360"/>
            </p14:xfrm>
          </p:contentPart>
        </mc:Choice>
        <mc:Fallback xmlns="">
          <p:pic>
            <p:nvPicPr>
              <p:cNvPr id="9" name="Ink 8">
                <a:extLst>
                  <a:ext uri="{FF2B5EF4-FFF2-40B4-BE49-F238E27FC236}">
                    <a16:creationId xmlns:a16="http://schemas.microsoft.com/office/drawing/2014/main" id="{4C604D4D-A692-05AD-FB01-8786345C192D}"/>
                  </a:ext>
                </a:extLst>
              </p:cNvPr>
              <p:cNvPicPr/>
              <p:nvPr/>
            </p:nvPicPr>
            <p:blipFill>
              <a:blip r:embed="rId9"/>
              <a:stretch>
                <a:fillRect/>
              </a:stretch>
            </p:blipFill>
            <p:spPr>
              <a:xfrm>
                <a:off x="4518381" y="79749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0" name="Ink 9">
                <a:extLst>
                  <a:ext uri="{FF2B5EF4-FFF2-40B4-BE49-F238E27FC236}">
                    <a16:creationId xmlns:a16="http://schemas.microsoft.com/office/drawing/2014/main" id="{4B8CF851-49ED-D6C6-EB92-82E29102D116}"/>
                  </a:ext>
                </a:extLst>
              </p14:cNvPr>
              <p14:cNvContentPartPr/>
              <p14:nvPr/>
            </p14:nvContentPartPr>
            <p14:xfrm>
              <a:off x="2429301" y="887139"/>
              <a:ext cx="360" cy="360"/>
            </p14:xfrm>
          </p:contentPart>
        </mc:Choice>
        <mc:Fallback xmlns="">
          <p:pic>
            <p:nvPicPr>
              <p:cNvPr id="10" name="Ink 9">
                <a:extLst>
                  <a:ext uri="{FF2B5EF4-FFF2-40B4-BE49-F238E27FC236}">
                    <a16:creationId xmlns:a16="http://schemas.microsoft.com/office/drawing/2014/main" id="{4B8CF851-49ED-D6C6-EB92-82E29102D116}"/>
                  </a:ext>
                </a:extLst>
              </p:cNvPr>
              <p:cNvPicPr/>
              <p:nvPr/>
            </p:nvPicPr>
            <p:blipFill>
              <a:blip r:embed="rId11"/>
              <a:stretch>
                <a:fillRect/>
              </a:stretch>
            </p:blipFill>
            <p:spPr>
              <a:xfrm>
                <a:off x="2411661" y="77949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1" name="Ink 10">
                <a:extLst>
                  <a:ext uri="{FF2B5EF4-FFF2-40B4-BE49-F238E27FC236}">
                    <a16:creationId xmlns:a16="http://schemas.microsoft.com/office/drawing/2014/main" id="{141C921D-B31F-6C22-0314-0103FA564756}"/>
                  </a:ext>
                </a:extLst>
              </p14:cNvPr>
              <p14:cNvContentPartPr/>
              <p14:nvPr/>
            </p14:nvContentPartPr>
            <p14:xfrm>
              <a:off x="4670301" y="923139"/>
              <a:ext cx="360" cy="360"/>
            </p14:xfrm>
          </p:contentPart>
        </mc:Choice>
        <mc:Fallback xmlns="">
          <p:pic>
            <p:nvPicPr>
              <p:cNvPr id="11" name="Ink 10">
                <a:extLst>
                  <a:ext uri="{FF2B5EF4-FFF2-40B4-BE49-F238E27FC236}">
                    <a16:creationId xmlns:a16="http://schemas.microsoft.com/office/drawing/2014/main" id="{141C921D-B31F-6C22-0314-0103FA564756}"/>
                  </a:ext>
                </a:extLst>
              </p:cNvPr>
              <p:cNvPicPr/>
              <p:nvPr/>
            </p:nvPicPr>
            <p:blipFill>
              <a:blip r:embed="rId13"/>
              <a:stretch>
                <a:fillRect/>
              </a:stretch>
            </p:blipFill>
            <p:spPr>
              <a:xfrm>
                <a:off x="4652661" y="81549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37302D35-28B2-9DE4-4B32-6ED1B2D5FAC4}"/>
                  </a:ext>
                </a:extLst>
              </p14:cNvPr>
              <p14:cNvContentPartPr/>
              <p14:nvPr/>
            </p14:nvContentPartPr>
            <p14:xfrm>
              <a:off x="4482381" y="932139"/>
              <a:ext cx="360" cy="360"/>
            </p14:xfrm>
          </p:contentPart>
        </mc:Choice>
        <mc:Fallback xmlns="">
          <p:pic>
            <p:nvPicPr>
              <p:cNvPr id="12" name="Ink 11">
                <a:extLst>
                  <a:ext uri="{FF2B5EF4-FFF2-40B4-BE49-F238E27FC236}">
                    <a16:creationId xmlns:a16="http://schemas.microsoft.com/office/drawing/2014/main" id="{37302D35-28B2-9DE4-4B32-6ED1B2D5FAC4}"/>
                  </a:ext>
                </a:extLst>
              </p:cNvPr>
              <p:cNvPicPr/>
              <p:nvPr/>
            </p:nvPicPr>
            <p:blipFill>
              <a:blip r:embed="rId15"/>
              <a:stretch>
                <a:fillRect/>
              </a:stretch>
            </p:blipFill>
            <p:spPr>
              <a:xfrm>
                <a:off x="4464381" y="82413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1FACAAD9-18B8-C1B7-D9A2-59A01961C914}"/>
                  </a:ext>
                </a:extLst>
              </p14:cNvPr>
              <p14:cNvContentPartPr/>
              <p14:nvPr/>
            </p14:nvContentPartPr>
            <p14:xfrm>
              <a:off x="1640541" y="1398339"/>
              <a:ext cx="360" cy="360"/>
            </p14:xfrm>
          </p:contentPart>
        </mc:Choice>
        <mc:Fallback xmlns="">
          <p:pic>
            <p:nvPicPr>
              <p:cNvPr id="13" name="Ink 12">
                <a:extLst>
                  <a:ext uri="{FF2B5EF4-FFF2-40B4-BE49-F238E27FC236}">
                    <a16:creationId xmlns:a16="http://schemas.microsoft.com/office/drawing/2014/main" id="{1FACAAD9-18B8-C1B7-D9A2-59A01961C914}"/>
                  </a:ext>
                </a:extLst>
              </p:cNvPr>
              <p:cNvPicPr/>
              <p:nvPr/>
            </p:nvPicPr>
            <p:blipFill>
              <a:blip r:embed="rId17"/>
              <a:stretch>
                <a:fillRect/>
              </a:stretch>
            </p:blipFill>
            <p:spPr>
              <a:xfrm>
                <a:off x="1622541" y="1290699"/>
                <a:ext cx="36000" cy="216000"/>
              </a:xfrm>
              <a:prstGeom prst="rect">
                <a:avLst/>
              </a:prstGeom>
            </p:spPr>
          </p:pic>
        </mc:Fallback>
      </mc:AlternateContent>
      <p:grpSp>
        <p:nvGrpSpPr>
          <p:cNvPr id="16" name="Group 15">
            <a:extLst>
              <a:ext uri="{FF2B5EF4-FFF2-40B4-BE49-F238E27FC236}">
                <a16:creationId xmlns:a16="http://schemas.microsoft.com/office/drawing/2014/main" id="{072B1A11-678F-9D72-D33C-877BBAF7A7D0}"/>
              </a:ext>
            </a:extLst>
          </p:cNvPr>
          <p:cNvGrpSpPr/>
          <p:nvPr/>
        </p:nvGrpSpPr>
        <p:grpSpPr>
          <a:xfrm>
            <a:off x="2241021" y="1004139"/>
            <a:ext cx="360" cy="360"/>
            <a:chOff x="2241021" y="1004139"/>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4" name="Ink 13">
                  <a:extLst>
                    <a:ext uri="{FF2B5EF4-FFF2-40B4-BE49-F238E27FC236}">
                      <a16:creationId xmlns:a16="http://schemas.microsoft.com/office/drawing/2014/main" id="{3A925B76-919E-F155-E594-B39335C6094C}"/>
                    </a:ext>
                  </a:extLst>
                </p14:cNvPr>
                <p14:cNvContentPartPr/>
                <p14:nvPr/>
              </p14:nvContentPartPr>
              <p14:xfrm>
                <a:off x="2241021" y="1004139"/>
                <a:ext cx="360" cy="360"/>
              </p14:xfrm>
            </p:contentPart>
          </mc:Choice>
          <mc:Fallback xmlns="">
            <p:pic>
              <p:nvPicPr>
                <p:cNvPr id="14" name="Ink 13">
                  <a:extLst>
                    <a:ext uri="{FF2B5EF4-FFF2-40B4-BE49-F238E27FC236}">
                      <a16:creationId xmlns:a16="http://schemas.microsoft.com/office/drawing/2014/main" id="{3A925B76-919E-F155-E594-B39335C6094C}"/>
                    </a:ext>
                  </a:extLst>
                </p:cNvPr>
                <p:cNvPicPr/>
                <p:nvPr/>
              </p:nvPicPr>
              <p:blipFill>
                <a:blip r:embed="rId19"/>
                <a:stretch>
                  <a:fillRect/>
                </a:stretch>
              </p:blipFill>
              <p:spPr>
                <a:xfrm>
                  <a:off x="2223021" y="89613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5" name="Ink 14">
                  <a:extLst>
                    <a:ext uri="{FF2B5EF4-FFF2-40B4-BE49-F238E27FC236}">
                      <a16:creationId xmlns:a16="http://schemas.microsoft.com/office/drawing/2014/main" id="{F004B756-23F6-F676-DC09-7C2DEC87C953}"/>
                    </a:ext>
                  </a:extLst>
                </p14:cNvPr>
                <p14:cNvContentPartPr/>
                <p14:nvPr/>
              </p14:nvContentPartPr>
              <p14:xfrm>
                <a:off x="2241021" y="1004139"/>
                <a:ext cx="360" cy="360"/>
              </p14:xfrm>
            </p:contentPart>
          </mc:Choice>
          <mc:Fallback xmlns="">
            <p:pic>
              <p:nvPicPr>
                <p:cNvPr id="15" name="Ink 14">
                  <a:extLst>
                    <a:ext uri="{FF2B5EF4-FFF2-40B4-BE49-F238E27FC236}">
                      <a16:creationId xmlns:a16="http://schemas.microsoft.com/office/drawing/2014/main" id="{F004B756-23F6-F676-DC09-7C2DEC87C953}"/>
                    </a:ext>
                  </a:extLst>
                </p:cNvPr>
                <p:cNvPicPr/>
                <p:nvPr/>
              </p:nvPicPr>
              <p:blipFill>
                <a:blip r:embed="rId19"/>
                <a:stretch>
                  <a:fillRect/>
                </a:stretch>
              </p:blipFill>
              <p:spPr>
                <a:xfrm>
                  <a:off x="2223021" y="896139"/>
                  <a:ext cx="36000" cy="216000"/>
                </a:xfrm>
                <a:prstGeom prst="rect">
                  <a:avLst/>
                </a:prstGeom>
              </p:spPr>
            </p:pic>
          </mc:Fallback>
        </mc:AlternateContent>
      </p:grpSp>
      <p:grpSp>
        <p:nvGrpSpPr>
          <p:cNvPr id="19" name="Group 18">
            <a:extLst>
              <a:ext uri="{FF2B5EF4-FFF2-40B4-BE49-F238E27FC236}">
                <a16:creationId xmlns:a16="http://schemas.microsoft.com/office/drawing/2014/main" id="{4AF97B78-6556-7896-794D-A60AF4C4A4DA}"/>
              </a:ext>
            </a:extLst>
          </p:cNvPr>
          <p:cNvGrpSpPr/>
          <p:nvPr/>
        </p:nvGrpSpPr>
        <p:grpSpPr>
          <a:xfrm>
            <a:off x="2823861" y="977139"/>
            <a:ext cx="360" cy="360"/>
            <a:chOff x="2823861" y="977139"/>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7" name="Ink 16">
                  <a:extLst>
                    <a:ext uri="{FF2B5EF4-FFF2-40B4-BE49-F238E27FC236}">
                      <a16:creationId xmlns:a16="http://schemas.microsoft.com/office/drawing/2014/main" id="{CE982908-5252-9436-527D-F59EE84C4443}"/>
                    </a:ext>
                  </a:extLst>
                </p14:cNvPr>
                <p14:cNvContentPartPr/>
                <p14:nvPr/>
              </p14:nvContentPartPr>
              <p14:xfrm>
                <a:off x="2823861" y="977139"/>
                <a:ext cx="360" cy="360"/>
              </p14:xfrm>
            </p:contentPart>
          </mc:Choice>
          <mc:Fallback xmlns="">
            <p:pic>
              <p:nvPicPr>
                <p:cNvPr id="17" name="Ink 16">
                  <a:extLst>
                    <a:ext uri="{FF2B5EF4-FFF2-40B4-BE49-F238E27FC236}">
                      <a16:creationId xmlns:a16="http://schemas.microsoft.com/office/drawing/2014/main" id="{CE982908-5252-9436-527D-F59EE84C4443}"/>
                    </a:ext>
                  </a:extLst>
                </p:cNvPr>
                <p:cNvPicPr/>
                <p:nvPr/>
              </p:nvPicPr>
              <p:blipFill>
                <a:blip r:embed="rId22"/>
                <a:stretch>
                  <a:fillRect/>
                </a:stretch>
              </p:blipFill>
              <p:spPr>
                <a:xfrm>
                  <a:off x="2805861" y="869139"/>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8" name="Ink 17">
                  <a:extLst>
                    <a:ext uri="{FF2B5EF4-FFF2-40B4-BE49-F238E27FC236}">
                      <a16:creationId xmlns:a16="http://schemas.microsoft.com/office/drawing/2014/main" id="{1B438BE2-8515-9313-B76F-9F2D97D7EFCD}"/>
                    </a:ext>
                  </a:extLst>
                </p14:cNvPr>
                <p14:cNvContentPartPr/>
                <p14:nvPr/>
              </p14:nvContentPartPr>
              <p14:xfrm>
                <a:off x="2823861" y="977139"/>
                <a:ext cx="360" cy="360"/>
              </p14:xfrm>
            </p:contentPart>
          </mc:Choice>
          <mc:Fallback xmlns="">
            <p:pic>
              <p:nvPicPr>
                <p:cNvPr id="18" name="Ink 17">
                  <a:extLst>
                    <a:ext uri="{FF2B5EF4-FFF2-40B4-BE49-F238E27FC236}">
                      <a16:creationId xmlns:a16="http://schemas.microsoft.com/office/drawing/2014/main" id="{1B438BE2-8515-9313-B76F-9F2D97D7EFCD}"/>
                    </a:ext>
                  </a:extLst>
                </p:cNvPr>
                <p:cNvPicPr/>
                <p:nvPr/>
              </p:nvPicPr>
              <p:blipFill>
                <a:blip r:embed="rId22"/>
                <a:stretch>
                  <a:fillRect/>
                </a:stretch>
              </p:blipFill>
              <p:spPr>
                <a:xfrm>
                  <a:off x="2805861" y="869139"/>
                  <a:ext cx="36000" cy="216000"/>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20" name="3D Model 19" descr="Cash Stack">
                <a:extLst>
                  <a:ext uri="{FF2B5EF4-FFF2-40B4-BE49-F238E27FC236}">
                    <a16:creationId xmlns:a16="http://schemas.microsoft.com/office/drawing/2014/main" id="{C5DF5A8C-DC9D-49A3-3BE1-8A887D5B282F}"/>
                  </a:ext>
                </a:extLst>
              </p:cNvPr>
              <p:cNvGraphicFramePr/>
              <p:nvPr>
                <p:extLst>
                  <p:ext uri="{D42A27DB-BD31-4B8C-83A1-F6EECF244321}">
                    <p14:modId xmlns:p14="http://schemas.microsoft.com/office/powerpoint/2010/main" val="3989743978"/>
                  </p:ext>
                </p:extLst>
              </p:nvPr>
            </p:nvGraphicFramePr>
            <p:xfrm>
              <a:off x="9762699" y="-282755"/>
              <a:ext cx="3466683" cy="2339788"/>
            </p:xfrm>
            <a:graphic>
              <a:graphicData uri="http://schemas.microsoft.com/office/drawing/2017/model3d">
                <am3d:model3d r:embed="rId24">
                  <am3d:spPr>
                    <a:xfrm>
                      <a:off x="0" y="0"/>
                      <a:ext cx="3466683" cy="2339788"/>
                    </a:xfrm>
                    <a:prstGeom prst="rect">
                      <a:avLst/>
                    </a:prstGeom>
                  </am3d:spPr>
                  <am3d:camera>
                    <am3d:pos x="0" y="0" z="59079709"/>
                    <am3d:up dx="0" dy="36000000" dz="0"/>
                    <am3d:lookAt x="0" y="0" z="0"/>
                    <am3d:perspective fov="2700000"/>
                  </am3d:camera>
                  <am3d:trans>
                    <am3d:meterPerModelUnit n="1801295" d="1000000"/>
                    <am3d:preTrans dx="72610" dy="-17721820" dz="-951050"/>
                    <am3d:scale>
                      <am3d:sx n="1000000" d="1000000"/>
                      <am3d:sy n="1000000" d="1000000"/>
                      <am3d:sz n="1000000" d="1000000"/>
                    </am3d:scale>
                    <am3d:rot/>
                    <am3d:postTrans dx="0" dy="0" dz="0"/>
                  </am3d:trans>
                  <am3d:raster rName="Office3DRenderer" rVer="16.0.8326">
                    <am3d:blip r:embed="rId25"/>
                  </am3d:raster>
                  <am3d:objViewport viewportSz="27550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Cash Stack">
                <a:extLst>
                  <a:ext uri="{FF2B5EF4-FFF2-40B4-BE49-F238E27FC236}">
                    <a16:creationId xmlns:a16="http://schemas.microsoft.com/office/drawing/2014/main" id="{C5DF5A8C-DC9D-49A3-3BE1-8A887D5B282F}"/>
                  </a:ext>
                </a:extLst>
              </p:cNvPr>
              <p:cNvPicPr>
                <a:picLocks noGrp="1" noRot="1" noChangeAspect="1" noMove="1" noResize="1" noEditPoints="1" noAdjustHandles="1" noChangeArrowheads="1" noChangeShapeType="1" noCrop="1"/>
              </p:cNvPicPr>
              <p:nvPr/>
            </p:nvPicPr>
            <p:blipFill>
              <a:blip r:embed="rId25"/>
              <a:stretch>
                <a:fillRect/>
              </a:stretch>
            </p:blipFill>
            <p:spPr>
              <a:xfrm>
                <a:off x="9762699" y="-282755"/>
                <a:ext cx="3466683" cy="2339788"/>
              </a:xfrm>
              <a:prstGeom prst="rect">
                <a:avLst/>
              </a:prstGeom>
            </p:spPr>
          </p:pic>
        </mc:Fallback>
      </mc:AlternateContent>
    </p:spTree>
    <p:extLst>
      <p:ext uri="{BB962C8B-B14F-4D97-AF65-F5344CB8AC3E}">
        <p14:creationId xmlns:p14="http://schemas.microsoft.com/office/powerpoint/2010/main" val="2679036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AF77491-23C5-F72F-9832-E1ED6014B2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6000" dirty="0">
                <a:solidFill>
                  <a:srgbClr val="6640F0"/>
                </a:solidFill>
              </a:rPr>
              <a:t>               </a:t>
            </a:r>
            <a:r>
              <a:rPr lang="en-US" sz="6000" b="1" i="1" dirty="0">
                <a:solidFill>
                  <a:srgbClr val="6640F0"/>
                </a:solidFill>
              </a:rPr>
              <a:t>PROJECT OBJECTIVE</a:t>
            </a:r>
            <a:endParaRPr lang="en-IN" sz="6000" b="1" i="1" dirty="0">
              <a:solidFill>
                <a:srgbClr val="6640F0"/>
              </a:solidFill>
            </a:endParaRPr>
          </a:p>
        </p:txBody>
      </p:sp>
      <p:sp>
        <p:nvSpPr>
          <p:cNvPr id="7" name="Content Placeholder 6">
            <a:extLst>
              <a:ext uri="{FF2B5EF4-FFF2-40B4-BE49-F238E27FC236}">
                <a16:creationId xmlns:a16="http://schemas.microsoft.com/office/drawing/2014/main" id="{38405B68-A385-6F0A-C1E9-30C0A1C37BC9}"/>
              </a:ext>
            </a:extLst>
          </p:cNvPr>
          <p:cNvSpPr>
            <a:spLocks noGrp="1"/>
          </p:cNvSpPr>
          <p:nvPr>
            <p:ph idx="1"/>
          </p:nvPr>
        </p:nvSpPr>
        <p:spPr/>
        <p:txBody>
          <a:bodyPr/>
          <a:lstStyle/>
          <a:p>
            <a:r>
              <a:rPr lang="en-US" sz="2800" dirty="0"/>
              <a:t>The main objective of  </a:t>
            </a:r>
            <a:r>
              <a:rPr lang="en-US" dirty="0"/>
              <a:t>banking services is to manage</a:t>
            </a:r>
            <a:r>
              <a:rPr lang="en-US" sz="2800" dirty="0"/>
              <a:t> the details of </a:t>
            </a:r>
            <a:r>
              <a:rPr lang="en-US" dirty="0"/>
              <a:t>A</a:t>
            </a:r>
            <a:r>
              <a:rPr lang="en-US" sz="2800" dirty="0"/>
              <a:t>ccounts, internet banking, transactions, balance enquiry, statements etc.</a:t>
            </a:r>
          </a:p>
          <a:p>
            <a:r>
              <a:rPr lang="en-US" dirty="0"/>
              <a:t>Making payment simpler just with the mobile number of the beneficiary.</a:t>
            </a:r>
          </a:p>
          <a:p>
            <a:r>
              <a:rPr lang="en-US" sz="2800" dirty="0"/>
              <a:t>We can monitor your accounts whenever we want</a:t>
            </a:r>
            <a:r>
              <a:rPr lang="en-US" dirty="0"/>
              <a:t>.</a:t>
            </a:r>
          </a:p>
          <a:p>
            <a:r>
              <a:rPr lang="en-US" sz="2800" dirty="0"/>
              <a:t>Check balances on accounts and view records of your transactions and transfer funds.</a:t>
            </a:r>
          </a:p>
          <a:p>
            <a:endParaRPr lang="en-US" sz="2800" dirty="0"/>
          </a:p>
          <a:p>
            <a:endParaRPr lang="en-IN" dirty="0"/>
          </a:p>
        </p:txBody>
      </p:sp>
    </p:spTree>
    <p:extLst>
      <p:ext uri="{BB962C8B-B14F-4D97-AF65-F5344CB8AC3E}">
        <p14:creationId xmlns:p14="http://schemas.microsoft.com/office/powerpoint/2010/main" val="83776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B863-1B3F-A06D-ADAC-94BEBDD66092}"/>
              </a:ext>
            </a:extLst>
          </p:cNvPr>
          <p:cNvSpPr>
            <a:spLocks noGrp="1"/>
          </p:cNvSpPr>
          <p:nvPr>
            <p:ph type="title"/>
          </p:nvPr>
        </p:nvSpPr>
        <p:spPr>
          <a:xfrm>
            <a:off x="730623" y="94457"/>
            <a:ext cx="10515600" cy="986754"/>
          </a:xfrm>
        </p:spPr>
        <p:txBody>
          <a:bodyPr/>
          <a:lstStyle/>
          <a:p>
            <a:r>
              <a:rPr lang="en-US" dirty="0"/>
              <a:t>                    </a:t>
            </a:r>
            <a:r>
              <a:rPr lang="en-US" i="1" dirty="0"/>
              <a:t>TECHNOLOGIES USED</a:t>
            </a:r>
            <a:endParaRPr lang="en-IN" i="1" dirty="0"/>
          </a:p>
        </p:txBody>
      </p:sp>
      <p:sp>
        <p:nvSpPr>
          <p:cNvPr id="3" name="Content Placeholder 2">
            <a:extLst>
              <a:ext uri="{FF2B5EF4-FFF2-40B4-BE49-F238E27FC236}">
                <a16:creationId xmlns:a16="http://schemas.microsoft.com/office/drawing/2014/main" id="{6BF1B96B-61DE-B07B-AA5E-7EB5D124AB42}"/>
              </a:ext>
            </a:extLst>
          </p:cNvPr>
          <p:cNvSpPr>
            <a:spLocks noGrp="1"/>
          </p:cNvSpPr>
          <p:nvPr>
            <p:ph idx="1"/>
          </p:nvPr>
        </p:nvSpPr>
        <p:spPr>
          <a:xfrm>
            <a:off x="1959208" y="2528047"/>
            <a:ext cx="1391771" cy="798589"/>
          </a:xfrm>
        </p:spPr>
        <p:txBody>
          <a:bodyPr/>
          <a:lstStyle/>
          <a:p>
            <a:endParaRPr lang="en-IN" dirty="0"/>
          </a:p>
          <a:p>
            <a:endParaRPr lang="en-IN" dirty="0"/>
          </a:p>
        </p:txBody>
      </p:sp>
      <p:pic>
        <p:nvPicPr>
          <p:cNvPr id="3076" name="Picture 4">
            <a:extLst>
              <a:ext uri="{FF2B5EF4-FFF2-40B4-BE49-F238E27FC236}">
                <a16:creationId xmlns:a16="http://schemas.microsoft.com/office/drawing/2014/main" id="{B6988CA1-A04A-C9B2-8586-287A170AE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765" y="1392828"/>
            <a:ext cx="2104885" cy="11352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F28CBF6-0C1B-5F4F-DE94-4895E9F14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235" y="1392827"/>
            <a:ext cx="2492189" cy="113521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DD3DAEE-63AE-4489-03FE-FB3C9DC8B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009" y="1420019"/>
            <a:ext cx="2626658" cy="110802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D7A85D08-BFDA-59F5-F2E8-37EC35250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995" y="3665445"/>
            <a:ext cx="2372424" cy="132901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201B7BDD-B0A3-E378-084F-B09229F0A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7411" y="3826417"/>
            <a:ext cx="2372424" cy="113521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BBC85AF6-73A2-E6B6-4283-CE88A2D083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1588" y="3745931"/>
            <a:ext cx="2857500" cy="116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43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AD47F-67DC-D9D3-003E-4CD71DAB10BF}"/>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6000" b="1" i="1" dirty="0">
                <a:solidFill>
                  <a:srgbClr val="F93757"/>
                </a:solidFill>
              </a:rPr>
              <a:t>         </a:t>
            </a:r>
            <a:r>
              <a:rPr lang="en-US" sz="6000" b="1" i="1" dirty="0">
                <a:solidFill>
                  <a:schemeClr val="accent1">
                    <a:lumMod val="75000"/>
                  </a:schemeClr>
                </a:solidFill>
              </a:rPr>
              <a:t>REQUIRED SPECIFICATION</a:t>
            </a:r>
            <a:endParaRPr lang="en-IN" sz="6000" b="1" i="1" dirty="0">
              <a:solidFill>
                <a:schemeClr val="accent1">
                  <a:lumMod val="75000"/>
                </a:schemeClr>
              </a:solidFill>
            </a:endParaRPr>
          </a:p>
        </p:txBody>
      </p:sp>
      <p:graphicFrame>
        <p:nvGraphicFramePr>
          <p:cNvPr id="8" name="Table 8">
            <a:extLst>
              <a:ext uri="{FF2B5EF4-FFF2-40B4-BE49-F238E27FC236}">
                <a16:creationId xmlns:a16="http://schemas.microsoft.com/office/drawing/2014/main" id="{AC9C1DF5-FFED-D778-9A6A-D868FED4861C}"/>
              </a:ext>
            </a:extLst>
          </p:cNvPr>
          <p:cNvGraphicFramePr>
            <a:graphicFrameLocks noGrp="1"/>
          </p:cNvGraphicFramePr>
          <p:nvPr>
            <p:ph idx="1"/>
            <p:extLst>
              <p:ext uri="{D42A27DB-BD31-4B8C-83A1-F6EECF244321}">
                <p14:modId xmlns:p14="http://schemas.microsoft.com/office/powerpoint/2010/main" val="3344498359"/>
              </p:ext>
            </p:extLst>
          </p:nvPr>
        </p:nvGraphicFramePr>
        <p:xfrm>
          <a:off x="2433917" y="1873625"/>
          <a:ext cx="7324165" cy="3666564"/>
        </p:xfrm>
        <a:graphic>
          <a:graphicData uri="http://schemas.openxmlformats.org/drawingml/2006/table">
            <a:tbl>
              <a:tblPr firstRow="1" bandRow="1">
                <a:tableStyleId>{5C22544A-7EE6-4342-B048-85BDC9FD1C3A}</a:tableStyleId>
              </a:tblPr>
              <a:tblGrid>
                <a:gridCol w="3730322">
                  <a:extLst>
                    <a:ext uri="{9D8B030D-6E8A-4147-A177-3AD203B41FA5}">
                      <a16:colId xmlns:a16="http://schemas.microsoft.com/office/drawing/2014/main" val="782009565"/>
                    </a:ext>
                  </a:extLst>
                </a:gridCol>
                <a:gridCol w="3593843">
                  <a:extLst>
                    <a:ext uri="{9D8B030D-6E8A-4147-A177-3AD203B41FA5}">
                      <a16:colId xmlns:a16="http://schemas.microsoft.com/office/drawing/2014/main" val="2173131841"/>
                    </a:ext>
                  </a:extLst>
                </a:gridCol>
              </a:tblGrid>
              <a:tr h="847500">
                <a:tc>
                  <a:txBody>
                    <a:bodyPr/>
                    <a:lstStyle/>
                    <a:p>
                      <a:r>
                        <a:rPr lang="en-IN" dirty="0"/>
                        <a:t>           Hardware  configuration     </a:t>
                      </a:r>
                    </a:p>
                  </a:txBody>
                  <a:tcPr/>
                </a:tc>
                <a:tc>
                  <a:txBody>
                    <a:bodyPr/>
                    <a:lstStyle/>
                    <a:p>
                      <a:r>
                        <a:rPr lang="en-IN" dirty="0"/>
                        <a:t>        Software  configuration</a:t>
                      </a:r>
                    </a:p>
                  </a:txBody>
                  <a:tcPr/>
                </a:tc>
                <a:extLst>
                  <a:ext uri="{0D108BD9-81ED-4DB2-BD59-A6C34878D82A}">
                    <a16:rowId xmlns:a16="http://schemas.microsoft.com/office/drawing/2014/main" val="931542402"/>
                  </a:ext>
                </a:extLst>
              </a:tr>
              <a:tr h="2819064">
                <a:tc>
                  <a:txBody>
                    <a:bodyPr/>
                    <a:lstStyle/>
                    <a:p>
                      <a:pPr marL="285750" indent="-285750">
                        <a:buFont typeface="Arial" panose="020B0604020202020204" pitchFamily="34" charset="0"/>
                        <a:buChar char="•"/>
                      </a:pPr>
                      <a:r>
                        <a:rPr lang="en-IN" dirty="0"/>
                        <a:t>System: 64 – bit operating system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RAM :   4GB</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Hard Disk : 1TB</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Operating system: Windows 10</a:t>
                      </a:r>
                    </a:p>
                  </a:txBody>
                  <a:tcPr/>
                </a:tc>
                <a:tc>
                  <a:txBody>
                    <a:bodyPr/>
                    <a:lstStyle/>
                    <a:p>
                      <a:pPr marL="285750" indent="-285750">
                        <a:buFont typeface="Arial" panose="020B0604020202020204" pitchFamily="34" charset="0"/>
                        <a:buChar char="•"/>
                      </a:pPr>
                      <a:r>
                        <a:rPr lang="en-IN" dirty="0"/>
                        <a:t>Software IDE : Spring Tool Suite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Language : Java</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Back end : My SQL</a:t>
                      </a:r>
                    </a:p>
                    <a:p>
                      <a:pPr marL="0" indent="0">
                        <a:buFont typeface="Arial" panose="020B0604020202020204" pitchFamily="34" charset="0"/>
                        <a:buNone/>
                      </a:pPr>
                      <a:endParaRPr lang="en-IN" dirty="0"/>
                    </a:p>
                  </a:txBody>
                  <a:tcPr/>
                </a:tc>
                <a:extLst>
                  <a:ext uri="{0D108BD9-81ED-4DB2-BD59-A6C34878D82A}">
                    <a16:rowId xmlns:a16="http://schemas.microsoft.com/office/drawing/2014/main" val="3929308162"/>
                  </a:ext>
                </a:extLst>
              </a:tr>
            </a:tbl>
          </a:graphicData>
        </a:graphic>
      </p:graphicFrame>
    </p:spTree>
    <p:extLst>
      <p:ext uri="{BB962C8B-B14F-4D97-AF65-F5344CB8AC3E}">
        <p14:creationId xmlns:p14="http://schemas.microsoft.com/office/powerpoint/2010/main" val="144547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C4BE-78EF-5C91-4B17-77EF9E8819C1}"/>
              </a:ext>
            </a:extLst>
          </p:cNvPr>
          <p:cNvSpPr>
            <a:spLocks noGrp="1"/>
          </p:cNvSpPr>
          <p:nvPr>
            <p:ph type="title"/>
          </p:nvPr>
        </p:nvSpPr>
        <p:spPr>
          <a:xfrm>
            <a:off x="838200" y="365125"/>
            <a:ext cx="10515600" cy="1105087"/>
          </a:xfrm>
        </p:spPr>
        <p:txBody>
          <a:bodyPr/>
          <a:lstStyle/>
          <a:p>
            <a:r>
              <a:rPr lang="en-US" sz="4400" dirty="0">
                <a:solidFill>
                  <a:schemeClr val="accent5"/>
                </a:solidFill>
              </a:rPr>
              <a:t>                      </a:t>
            </a:r>
            <a:r>
              <a:rPr lang="en-US" sz="4400" b="1" i="1" dirty="0">
                <a:solidFill>
                  <a:srgbClr val="7030A0"/>
                </a:solidFill>
              </a:rPr>
              <a:t>PROPOSED SYSTEM</a:t>
            </a:r>
            <a:endParaRPr lang="en-IN" b="1" i="1" dirty="0">
              <a:solidFill>
                <a:srgbClr val="7030A0"/>
              </a:solidFill>
            </a:endParaRPr>
          </a:p>
        </p:txBody>
      </p:sp>
      <p:sp>
        <p:nvSpPr>
          <p:cNvPr id="3" name="Content Placeholder 2">
            <a:extLst>
              <a:ext uri="{FF2B5EF4-FFF2-40B4-BE49-F238E27FC236}">
                <a16:creationId xmlns:a16="http://schemas.microsoft.com/office/drawing/2014/main" id="{0FD5D30B-E6B8-62A1-C9B7-A3D8E96E5821}"/>
              </a:ext>
            </a:extLst>
          </p:cNvPr>
          <p:cNvSpPr>
            <a:spLocks noGrp="1"/>
          </p:cNvSpPr>
          <p:nvPr>
            <p:ph idx="1"/>
          </p:nvPr>
        </p:nvSpPr>
        <p:spPr>
          <a:xfrm>
            <a:off x="838200" y="2151529"/>
            <a:ext cx="10515600" cy="4025433"/>
          </a:xfrm>
        </p:spPr>
        <p:txBody>
          <a:bodyPr/>
          <a:lstStyle/>
          <a:p>
            <a:pPr algn="just">
              <a:buFont typeface="Wingdings" pitchFamily="2" charset="2"/>
              <a:buChar char="v"/>
            </a:pPr>
            <a:r>
              <a:rPr lang="en-US" sz="2800" dirty="0"/>
              <a:t>The Proposed system ensures the complete freedom for users. where user at his own system can log on to this website and can use services. Our proposed system allows users to explore services, view .</a:t>
            </a:r>
          </a:p>
          <a:p>
            <a:pPr>
              <a:buFont typeface="Wingdings" pitchFamily="2" charset="2"/>
              <a:buChar char="v"/>
            </a:pPr>
            <a:r>
              <a:rPr lang="en-US" sz="2800" dirty="0"/>
              <a:t>In this proposal the entire work is  Where user can transfer funds , check balance , deposit amount , with drawl amount.</a:t>
            </a:r>
          </a:p>
          <a:p>
            <a:pPr>
              <a:buFont typeface="Wingdings" pitchFamily="2" charset="2"/>
              <a:buChar char="v"/>
            </a:pPr>
            <a:endParaRPr lang="en-US" sz="2800" dirty="0"/>
          </a:p>
          <a:p>
            <a:endParaRPr lang="en-IN" dirty="0"/>
          </a:p>
        </p:txBody>
      </p:sp>
    </p:spTree>
    <p:extLst>
      <p:ext uri="{BB962C8B-B14F-4D97-AF65-F5344CB8AC3E}">
        <p14:creationId xmlns:p14="http://schemas.microsoft.com/office/powerpoint/2010/main" val="139221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EAC4-DDED-18A7-430D-70B2D0F580E2}"/>
              </a:ext>
            </a:extLst>
          </p:cNvPr>
          <p:cNvSpPr>
            <a:spLocks noGrp="1"/>
          </p:cNvSpPr>
          <p:nvPr>
            <p:ph type="title"/>
          </p:nvPr>
        </p:nvSpPr>
        <p:spPr/>
        <p:txBody>
          <a:bodyPr/>
          <a:lstStyle/>
          <a:p>
            <a:r>
              <a:rPr lang="en-IN" b="1" i="1" dirty="0">
                <a:solidFill>
                  <a:srgbClr val="002060"/>
                </a:solidFill>
              </a:rPr>
              <a:t>                             Advantages</a:t>
            </a:r>
          </a:p>
        </p:txBody>
      </p:sp>
      <p:sp>
        <p:nvSpPr>
          <p:cNvPr id="3" name="Content Placeholder 2">
            <a:extLst>
              <a:ext uri="{FF2B5EF4-FFF2-40B4-BE49-F238E27FC236}">
                <a16:creationId xmlns:a16="http://schemas.microsoft.com/office/drawing/2014/main" id="{40E6B677-BFD8-0655-466E-B6A2FA267B4C}"/>
              </a:ext>
            </a:extLst>
          </p:cNvPr>
          <p:cNvSpPr>
            <a:spLocks noGrp="1"/>
          </p:cNvSpPr>
          <p:nvPr>
            <p:ph idx="1"/>
          </p:nvPr>
        </p:nvSpPr>
        <p:spPr/>
        <p:txBody>
          <a:bodyPr/>
          <a:lstStyle/>
          <a:p>
            <a:r>
              <a:rPr lang="en-IN" dirty="0"/>
              <a:t>Easy to use.</a:t>
            </a:r>
          </a:p>
          <a:p>
            <a:r>
              <a:rPr lang="en-IN" dirty="0"/>
              <a:t>Bank accounts can help you access credit.</a:t>
            </a:r>
          </a:p>
          <a:p>
            <a:r>
              <a:rPr lang="en-IN" dirty="0"/>
              <a:t>Safely storing the public’s wealth.</a:t>
            </a:r>
          </a:p>
          <a:p>
            <a:r>
              <a:rPr lang="en-IN" dirty="0"/>
              <a:t>Easy and economical transfer of funds.</a:t>
            </a:r>
          </a:p>
          <a:p>
            <a:r>
              <a:rPr lang="en-IN" dirty="0"/>
              <a:t>Cheap remittance facilities.</a:t>
            </a:r>
          </a:p>
          <a:p>
            <a:r>
              <a:rPr lang="en-IN" dirty="0"/>
              <a:t>Uniform interest rates.</a:t>
            </a:r>
          </a:p>
          <a:p>
            <a:r>
              <a:rPr lang="en-IN" dirty="0"/>
              <a:t>Tracking account &amp; checking balances.</a:t>
            </a:r>
          </a:p>
          <a:p>
            <a:endParaRPr lang="en-IN" dirty="0"/>
          </a:p>
        </p:txBody>
      </p:sp>
      <p:pic>
        <p:nvPicPr>
          <p:cNvPr id="5126" name="Picture 6">
            <a:extLst>
              <a:ext uri="{FF2B5EF4-FFF2-40B4-BE49-F238E27FC236}">
                <a16:creationId xmlns:a16="http://schemas.microsoft.com/office/drawing/2014/main" id="{316D5FF8-5AE7-9AFC-488A-190CE944F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459" y="842681"/>
            <a:ext cx="3681319" cy="467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88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2DD3-5610-8383-7BDF-75FBC98B57C2}"/>
              </a:ext>
            </a:extLst>
          </p:cNvPr>
          <p:cNvSpPr>
            <a:spLocks noGrp="1"/>
          </p:cNvSpPr>
          <p:nvPr>
            <p:ph type="title"/>
          </p:nvPr>
        </p:nvSpPr>
        <p:spPr/>
        <p:txBody>
          <a:bodyPr/>
          <a:lstStyle/>
          <a:p>
            <a:r>
              <a:rPr lang="en-IN" b="1" i="1" dirty="0"/>
              <a:t>                               SERVICES</a:t>
            </a:r>
          </a:p>
        </p:txBody>
      </p:sp>
      <p:sp>
        <p:nvSpPr>
          <p:cNvPr id="3" name="Content Placeholder 2">
            <a:extLst>
              <a:ext uri="{FF2B5EF4-FFF2-40B4-BE49-F238E27FC236}">
                <a16:creationId xmlns:a16="http://schemas.microsoft.com/office/drawing/2014/main" id="{55992BAA-D5D0-3429-6D16-56D198A823E8}"/>
              </a:ext>
            </a:extLst>
          </p:cNvPr>
          <p:cNvSpPr>
            <a:spLocks noGrp="1"/>
          </p:cNvSpPr>
          <p:nvPr>
            <p:ph idx="1"/>
          </p:nvPr>
        </p:nvSpPr>
        <p:spPr>
          <a:xfrm>
            <a:off x="620961" y="2258512"/>
            <a:ext cx="9584819" cy="4312899"/>
          </a:xfrm>
        </p:spPr>
        <p:txBody>
          <a:bodyPr/>
          <a:lstStyle/>
          <a:p>
            <a:r>
              <a:rPr lang="en-IN" dirty="0">
                <a:solidFill>
                  <a:schemeClr val="accent2">
                    <a:lumMod val="75000"/>
                  </a:schemeClr>
                </a:solidFill>
              </a:rPr>
              <a:t>Deposit</a:t>
            </a:r>
          </a:p>
          <a:p>
            <a:r>
              <a:rPr lang="en-IN" dirty="0">
                <a:solidFill>
                  <a:schemeClr val="accent1">
                    <a:lumMod val="60000"/>
                    <a:lumOff val="40000"/>
                  </a:schemeClr>
                </a:solidFill>
              </a:rPr>
              <a:t>With drawl</a:t>
            </a:r>
          </a:p>
          <a:p>
            <a:r>
              <a:rPr lang="en-IN" dirty="0">
                <a:solidFill>
                  <a:srgbClr val="F93757"/>
                </a:solidFill>
              </a:rPr>
              <a:t>Delete</a:t>
            </a:r>
          </a:p>
          <a:p>
            <a:r>
              <a:rPr lang="en-IN" dirty="0">
                <a:solidFill>
                  <a:srgbClr val="44FE63"/>
                </a:solidFill>
              </a:rPr>
              <a:t>View</a:t>
            </a:r>
          </a:p>
          <a:p>
            <a:r>
              <a:rPr lang="en-IN" dirty="0">
                <a:solidFill>
                  <a:schemeClr val="accent4">
                    <a:lumMod val="75000"/>
                  </a:schemeClr>
                </a:solidFill>
              </a:rPr>
              <a:t>Check Balance</a:t>
            </a:r>
          </a:p>
        </p:txBody>
      </p:sp>
      <p:pic>
        <p:nvPicPr>
          <p:cNvPr id="4098" name="Picture 2">
            <a:extLst>
              <a:ext uri="{FF2B5EF4-FFF2-40B4-BE49-F238E27FC236}">
                <a16:creationId xmlns:a16="http://schemas.microsoft.com/office/drawing/2014/main" id="{97655B96-BCED-53DC-0754-4DE09E3D6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765" y="1556219"/>
            <a:ext cx="7700682" cy="470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95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38D8-F965-5D67-92AC-A8FCCBB80840}"/>
              </a:ext>
            </a:extLst>
          </p:cNvPr>
          <p:cNvSpPr>
            <a:spLocks noGrp="1"/>
          </p:cNvSpPr>
          <p:nvPr>
            <p:ph type="title"/>
          </p:nvPr>
        </p:nvSpPr>
        <p:spPr/>
        <p:txBody>
          <a:bodyPr/>
          <a:lstStyle/>
          <a:p>
            <a:r>
              <a:rPr lang="en-IN" dirty="0"/>
              <a:t>                          </a:t>
            </a:r>
            <a:r>
              <a:rPr lang="en-IN" b="1" i="1" u="sng" dirty="0">
                <a:solidFill>
                  <a:srgbClr val="00B0F0"/>
                </a:solidFill>
              </a:rPr>
              <a:t>Future Scope</a:t>
            </a:r>
          </a:p>
        </p:txBody>
      </p:sp>
      <p:sp>
        <p:nvSpPr>
          <p:cNvPr id="3" name="Content Placeholder 2">
            <a:extLst>
              <a:ext uri="{FF2B5EF4-FFF2-40B4-BE49-F238E27FC236}">
                <a16:creationId xmlns:a16="http://schemas.microsoft.com/office/drawing/2014/main" id="{5D7C5CAF-E580-63E7-AAEC-AE1671B2ED5F}"/>
              </a:ext>
            </a:extLst>
          </p:cNvPr>
          <p:cNvSpPr>
            <a:spLocks noGrp="1"/>
          </p:cNvSpPr>
          <p:nvPr>
            <p:ph idx="1"/>
          </p:nvPr>
        </p:nvSpPr>
        <p:spPr>
          <a:xfrm>
            <a:off x="838200" y="1825625"/>
            <a:ext cx="10515600" cy="4915834"/>
          </a:xfrm>
        </p:spPr>
        <p:txBody>
          <a:bodyPr>
            <a:normAutofit fontScale="77500" lnSpcReduction="20000"/>
          </a:bodyPr>
          <a:lstStyle/>
          <a:p>
            <a:pPr marL="0" indent="0">
              <a:buNone/>
            </a:pPr>
            <a:r>
              <a:rPr lang="en-IN" sz="5700" dirty="0">
                <a:solidFill>
                  <a:srgbClr val="44FE63"/>
                </a:solidFill>
              </a:rPr>
              <a:t>    </a:t>
            </a:r>
            <a:r>
              <a:rPr lang="en-IN" sz="5700" u="sng" dirty="0">
                <a:solidFill>
                  <a:srgbClr val="44FE63"/>
                </a:solidFill>
              </a:rPr>
              <a:t>The  scope of  this project is as follows</a:t>
            </a:r>
            <a:endParaRPr lang="en-IN" u="sng" dirty="0">
              <a:solidFill>
                <a:schemeClr val="tx1">
                  <a:lumMod val="50000"/>
                  <a:lumOff val="50000"/>
                </a:schemeClr>
              </a:solidFill>
            </a:endParaRPr>
          </a:p>
          <a:p>
            <a:endParaRPr lang="en-IN" dirty="0">
              <a:solidFill>
                <a:schemeClr val="tx1">
                  <a:lumMod val="50000"/>
                  <a:lumOff val="50000"/>
                </a:schemeClr>
              </a:solidFill>
            </a:endParaRPr>
          </a:p>
          <a:p>
            <a:r>
              <a:rPr lang="en-US" b="0" i="0" dirty="0">
                <a:solidFill>
                  <a:srgbClr val="474747"/>
                </a:solidFill>
                <a:effectLst/>
                <a:latin typeface="LabGrotesque-Regular"/>
              </a:rPr>
              <a:t>Consumers’ growing desire to access financial services from digital channels has led to a surge in new banking technologies that are reconceptualizing the banking industry.</a:t>
            </a:r>
          </a:p>
          <a:p>
            <a:r>
              <a:rPr lang="en-US" b="0" i="0" dirty="0">
                <a:solidFill>
                  <a:srgbClr val="474747"/>
                </a:solidFill>
                <a:effectLst/>
                <a:latin typeface="LabGrotesque-Regular"/>
              </a:rPr>
              <a:t>Digitalization is changing how people interact and do business on a day-to-day basis, and advancements in banking technology are continuing to influence the future of financial services around the world. An increasing demand for a digital banking experience </a:t>
            </a:r>
          </a:p>
          <a:p>
            <a:pPr algn="l"/>
            <a:r>
              <a:rPr lang="en-US" b="0" i="0" dirty="0">
                <a:effectLst/>
                <a:latin typeface="LabGrotesque-Regular"/>
              </a:rPr>
              <a:t>Mobile banking has become the go-to method for users to make deposits, account transfers, and monitor their spendings and earnings—and a key differentiator for banking leaders. Nearly 80% of our survey respondents who have used mobile banking say it is the primary way they access their bank account.</a:t>
            </a:r>
          </a:p>
          <a:p>
            <a:r>
              <a:rPr lang="en-US" b="0" i="0" dirty="0">
                <a:solidFill>
                  <a:srgbClr val="474747"/>
                </a:solidFill>
                <a:effectLst/>
                <a:latin typeface="LabGrotesque-Regular"/>
              </a:rPr>
              <a:t>Online banking, which includes mobile banking, refers to the overall experience of banking through digital channels, including mobile apps, desktop, live chatbots, and more.</a:t>
            </a:r>
          </a:p>
          <a:p>
            <a:pPr marL="0" indent="0">
              <a:buNone/>
            </a:pPr>
            <a:br>
              <a:rPr lang="en-US" dirty="0"/>
            </a:br>
            <a:endParaRPr lang="en-US" dirty="0">
              <a:solidFill>
                <a:srgbClr val="474747"/>
              </a:solidFill>
              <a:latin typeface="LabGrotesque-Regular"/>
            </a:endParaRPr>
          </a:p>
          <a:p>
            <a:pPr marL="0" indent="0">
              <a:buNone/>
            </a:pPr>
            <a:endParaRPr lang="en-IN" dirty="0">
              <a:solidFill>
                <a:schemeClr val="tx1">
                  <a:lumMod val="50000"/>
                  <a:lumOff val="50000"/>
                </a:schemeClr>
              </a:solidFill>
            </a:endParaRPr>
          </a:p>
          <a:p>
            <a:pPr marL="0" indent="0">
              <a:buNone/>
            </a:pPr>
            <a:endParaRPr lang="en-IN" dirty="0">
              <a:solidFill>
                <a:schemeClr val="tx1">
                  <a:lumMod val="50000"/>
                  <a:lumOff val="50000"/>
                </a:schemeClr>
              </a:solidFill>
            </a:endParaRPr>
          </a:p>
          <a:p>
            <a:pPr marL="0" indent="0">
              <a:buNone/>
            </a:pPr>
            <a:endParaRPr lang="en-IN" dirty="0"/>
          </a:p>
          <a:p>
            <a:pPr marL="0" indent="0">
              <a:buNone/>
            </a:pPr>
            <a:endParaRPr lang="en-IN" dirty="0"/>
          </a:p>
          <a:p>
            <a:pPr marL="0" indent="0">
              <a:buNone/>
            </a:pPr>
            <a:endParaRPr lang="en-IN" dirty="0"/>
          </a:p>
        </p:txBody>
      </p:sp>
      <p:pic>
        <p:nvPicPr>
          <p:cNvPr id="6146" name="Picture 2">
            <a:extLst>
              <a:ext uri="{FF2B5EF4-FFF2-40B4-BE49-F238E27FC236}">
                <a16:creationId xmlns:a16="http://schemas.microsoft.com/office/drawing/2014/main" id="{990CDDF4-EA33-BE8D-D8C5-5CBB70DDD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023" y="116541"/>
            <a:ext cx="2777378" cy="155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641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460</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LabGrotesque-Regular</vt:lpstr>
      <vt:lpstr>Wingdings</vt:lpstr>
      <vt:lpstr>Office Theme</vt:lpstr>
      <vt:lpstr>PowerPoint Presentation</vt:lpstr>
      <vt:lpstr>                         INTRODUCTION </vt:lpstr>
      <vt:lpstr>               PROJECT OBJECTIVE</vt:lpstr>
      <vt:lpstr>                    TECHNOLOGIES USED</vt:lpstr>
      <vt:lpstr>         REQUIRED SPECIFICATION</vt:lpstr>
      <vt:lpstr>                      PROPOSED SYSTEM</vt:lpstr>
      <vt:lpstr>                             Advantages</vt:lpstr>
      <vt:lpstr>                               SERVICES</vt:lpstr>
      <vt:lpstr>                          Future Scope</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padmini komma</dc:creator>
  <cp:lastModifiedBy>padmini komma</cp:lastModifiedBy>
  <cp:revision>14</cp:revision>
  <dcterms:created xsi:type="dcterms:W3CDTF">2022-11-20T11:26:10Z</dcterms:created>
  <dcterms:modified xsi:type="dcterms:W3CDTF">2022-11-21T12:38:48Z</dcterms:modified>
</cp:coreProperties>
</file>